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2 imágenes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3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grpSp>
        <p:nvGrpSpPr>
          <p:cNvPr id="4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B074425B-A749-A34D-8457-02E2BEA9AB26}" type="datetimeFigureOut">
              <a:rPr lang="es-ES_tradnl" smtClean="0"/>
              <a:t>30/1/12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A260A67-34F0-8D40-A696-8F5CD92EF552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Cocinando con </a:t>
            </a:r>
            <a:r>
              <a:rPr lang="es-ES_tradnl" dirty="0" err="1" smtClean="0"/>
              <a:t>node</a:t>
            </a:r>
            <a:r>
              <a:rPr lang="es-ES_tradnl" dirty="0" smtClean="0"/>
              <a:t>…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Introducci</a:t>
            </a:r>
            <a:r>
              <a:rPr lang="es-ES_tradnl" dirty="0" smtClean="0"/>
              <a:t>ón a </a:t>
            </a:r>
            <a:r>
              <a:rPr lang="es-ES_tradnl" dirty="0" err="1" smtClean="0"/>
              <a:t>node.js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5" y="322999"/>
            <a:ext cx="2021970" cy="15003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6755" y="1823301"/>
            <a:ext cx="1576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600" dirty="0" err="1" smtClean="0"/>
              <a:t>@killfil</a:t>
            </a:r>
            <a:endParaRPr lang="es-ES_tradnl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FF6600"/>
                </a:solidFill>
              </a:rPr>
              <a:t>Lo malo</a:t>
            </a:r>
            <a:endParaRPr lang="es-ES_tradnl" dirty="0">
              <a:solidFill>
                <a:srgbClr val="FF66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Malo procesando datos / Paradigma distinto</a:t>
            </a:r>
          </a:p>
          <a:p>
            <a:pPr lvl="6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683352" y="3529609"/>
            <a:ext cx="674627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….</a:t>
            </a:r>
          </a:p>
          <a:p>
            <a:r>
              <a:rPr lang="es-ES_tradnl" dirty="0" err="1" smtClean="0"/>
              <a:t>servidor.on(‘conexion</a:t>
            </a:r>
            <a:r>
              <a:rPr lang="es-ES_tradnl" dirty="0" smtClean="0"/>
              <a:t>’, </a:t>
            </a:r>
            <a:r>
              <a:rPr lang="es-ES_tradnl" dirty="0" err="1" smtClean="0"/>
              <a:t>function(cliente</a:t>
            </a:r>
            <a:r>
              <a:rPr lang="es-ES_tradnl" dirty="0" smtClean="0"/>
              <a:t>) {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elDato</a:t>
            </a:r>
            <a:r>
              <a:rPr lang="es-ES_tradnl" dirty="0" smtClean="0"/>
              <a:t>;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cliente.on(‘datos</a:t>
            </a:r>
            <a:r>
              <a:rPr lang="es-ES_tradnl" dirty="0" smtClean="0"/>
              <a:t>’, </a:t>
            </a:r>
            <a:r>
              <a:rPr lang="es-ES_tradnl" dirty="0" err="1" smtClean="0"/>
              <a:t>function(dato</a:t>
            </a:r>
            <a:r>
              <a:rPr lang="es-ES_tradnl" dirty="0" smtClean="0"/>
              <a:t>) {</a:t>
            </a:r>
          </a:p>
          <a:p>
            <a:r>
              <a:rPr lang="es-ES_tradnl" dirty="0" smtClean="0"/>
              <a:t>		</a:t>
            </a:r>
            <a:r>
              <a:rPr lang="es-ES_tradnl" dirty="0" err="1" smtClean="0"/>
              <a:t>elDato</a:t>
            </a:r>
            <a:r>
              <a:rPr lang="es-ES_tradnl" dirty="0" smtClean="0"/>
              <a:t> = dato</a:t>
            </a:r>
          </a:p>
          <a:p>
            <a:r>
              <a:rPr lang="es-ES_tradnl" dirty="0" smtClean="0"/>
              <a:t>	}</a:t>
            </a:r>
          </a:p>
          <a:p>
            <a:r>
              <a:rPr lang="es-ES_tradnl" dirty="0" smtClean="0"/>
              <a:t>	con = </a:t>
            </a:r>
            <a:r>
              <a:rPr lang="es-ES_tradnl" dirty="0" err="1" smtClean="0"/>
              <a:t>conexi</a:t>
            </a:r>
            <a:r>
              <a:rPr lang="es-ES_tradnl" dirty="0" err="1" smtClean="0"/>
              <a:t>ón_remota</a:t>
            </a:r>
            <a:r>
              <a:rPr lang="es-ES_tradnl" dirty="0" smtClean="0"/>
              <a:t>()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con.send(elDato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con.close</a:t>
            </a:r>
            <a:r>
              <a:rPr lang="es-ES_tradnl" dirty="0" smtClean="0"/>
              <a:t>()</a:t>
            </a:r>
            <a:endParaRPr lang="es-ES_tradnl" dirty="0" smtClean="0"/>
          </a:p>
          <a:p>
            <a:r>
              <a:rPr lang="es-ES_tradnl" dirty="0" smtClean="0"/>
              <a:t>}</a:t>
            </a:r>
            <a:endParaRPr lang="es-ES_tradn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Hibernaci</a:t>
            </a:r>
            <a:r>
              <a:rPr lang="es-ES_tradnl" dirty="0" smtClean="0"/>
              <a:t>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A) </a:t>
            </a:r>
            <a:r>
              <a:rPr lang="es-ES_tradnl" dirty="0" err="1" smtClean="0"/>
              <a:t>baseDato.query(SQL</a:t>
            </a:r>
            <a:r>
              <a:rPr lang="es-ES_tradnl" dirty="0" smtClean="0"/>
              <a:t>, </a:t>
            </a:r>
            <a:r>
              <a:rPr lang="es-ES_tradnl" dirty="0" err="1" smtClean="0"/>
              <a:t>avisame</a:t>
            </a:r>
            <a:r>
              <a:rPr lang="es-ES_tradnl" dirty="0" smtClean="0"/>
              <a:t>);</a:t>
            </a:r>
          </a:p>
          <a:p>
            <a:r>
              <a:rPr lang="es-ES_tradnl" dirty="0" smtClean="0"/>
              <a:t>B) promesa = </a:t>
            </a:r>
            <a:r>
              <a:rPr lang="es-ES_tradnl" dirty="0" err="1" smtClean="0"/>
              <a:t>baseDato.query</a:t>
            </a:r>
            <a:r>
              <a:rPr lang="es-ES_tradnl" dirty="0" err="1" smtClean="0"/>
              <a:t>(</a:t>
            </a:r>
            <a:r>
              <a:rPr lang="es-ES_tradnl" dirty="0" err="1" smtClean="0"/>
              <a:t>SQL</a:t>
            </a:r>
            <a:r>
              <a:rPr lang="es-ES_tradnl" dirty="0" smtClean="0"/>
              <a:t>);</a:t>
            </a:r>
          </a:p>
          <a:p>
            <a:pPr>
              <a:buNone/>
            </a:pPr>
            <a:r>
              <a:rPr lang="es-ES_tradnl" dirty="0" smtClean="0"/>
              <a:t>	     </a:t>
            </a:r>
            <a:r>
              <a:rPr lang="es-ES_tradnl" dirty="0" err="1" smtClean="0"/>
              <a:t>Promesa.on(‘termino</a:t>
            </a:r>
            <a:r>
              <a:rPr lang="es-ES_tradnl" dirty="0" smtClean="0"/>
              <a:t>’, &lt;hurra&gt;); </a:t>
            </a:r>
          </a:p>
          <a:p>
            <a:endParaRPr lang="es-ES_tradnl" dirty="0" smtClean="0"/>
          </a:p>
          <a:p>
            <a:pPr>
              <a:buNone/>
            </a:pPr>
            <a:endParaRPr lang="es-ES_tradnl" dirty="0" smtClean="0"/>
          </a:p>
        </p:txBody>
      </p:sp>
      <p:pic>
        <p:nvPicPr>
          <p:cNvPr id="4" name="Imagen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5752" y="4724902"/>
            <a:ext cx="2947728" cy="197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adroTexto 4"/>
          <p:cNvSpPr txBox="1"/>
          <p:nvPr/>
        </p:nvSpPr>
        <p:spPr>
          <a:xfrm>
            <a:off x="712788" y="5198421"/>
            <a:ext cx="488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“Ejecuta el SQL, mientras tanto haz lo que sea, pero av</a:t>
            </a:r>
            <a:r>
              <a:rPr lang="es-ES_tradnl" dirty="0" smtClean="0"/>
              <a:t>ísame cuanto termines.”</a:t>
            </a:r>
          </a:p>
          <a:p>
            <a:endParaRPr lang="es-ES_tradnl" dirty="0" smtClean="0"/>
          </a:p>
          <a:p>
            <a:r>
              <a:rPr lang="es-ES_tradnl" dirty="0" smtClean="0"/>
              <a:t>“</a:t>
            </a:r>
            <a:r>
              <a:rPr lang="es-ES_tradnl" dirty="0" err="1" smtClean="0"/>
              <a:t>Llevame</a:t>
            </a:r>
            <a:r>
              <a:rPr lang="es-ES_tradnl" dirty="0" smtClean="0"/>
              <a:t> donde esta Alien, y cuando llegues despiértame”</a:t>
            </a:r>
            <a:endParaRPr lang="es-ES_trad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Porque es interesante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2787" y="3012142"/>
            <a:ext cx="7977933" cy="3388658"/>
          </a:xfrm>
        </p:spPr>
        <p:txBody>
          <a:bodyPr>
            <a:normAutofit fontScale="85000" lnSpcReduction="10000"/>
          </a:bodyPr>
          <a:lstStyle/>
          <a:p>
            <a:r>
              <a:rPr lang="es-ES_tradnl" dirty="0" smtClean="0"/>
              <a:t>Construido sobre hombros de gigantes (V8)</a:t>
            </a:r>
          </a:p>
          <a:p>
            <a:r>
              <a:rPr lang="es-ES_tradnl" dirty="0" smtClean="0"/>
              <a:t>F</a:t>
            </a:r>
            <a:r>
              <a:rPr lang="es-ES_tradnl" dirty="0" smtClean="0"/>
              <a:t>ácil de aprender (curva de aprendizaje baja)</a:t>
            </a:r>
          </a:p>
          <a:p>
            <a:r>
              <a:rPr lang="es-ES_tradnl" dirty="0" smtClean="0"/>
              <a:t>Comunidad participativa</a:t>
            </a:r>
          </a:p>
          <a:p>
            <a:r>
              <a:rPr lang="es-ES_tradnl" dirty="0" smtClean="0"/>
              <a:t>Muchas librerías, fácilmente instalables, y son todas </a:t>
            </a:r>
            <a:r>
              <a:rPr lang="es-ES_tradnl" dirty="0" err="1" smtClean="0"/>
              <a:t>asinc</a:t>
            </a:r>
            <a:r>
              <a:rPr lang="es-ES_tradnl" dirty="0" smtClean="0"/>
              <a:t>!</a:t>
            </a:r>
          </a:p>
          <a:p>
            <a:r>
              <a:rPr lang="es-ES_tradnl" dirty="0" smtClean="0"/>
              <a:t>Ha crecido mucho, pero tiene mucho que crecer</a:t>
            </a:r>
          </a:p>
          <a:p>
            <a:r>
              <a:rPr lang="es-ES_tradnl" b="1" u="sng" dirty="0" smtClean="0"/>
              <a:t>Es rápido para desarrollar, no deja equivocarse mucho…</a:t>
            </a:r>
            <a:endParaRPr lang="es-ES_tradnl" b="1" u="sng" dirty="0" smtClean="0"/>
          </a:p>
          <a:p>
            <a:endParaRPr lang="es-ES_trad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i</a:t>
            </a:r>
            <a:r>
              <a:rPr lang="es-ES_tradnl" dirty="0" err="1" smtClean="0"/>
              <a:t>nnovation</a:t>
            </a:r>
            <a:r>
              <a:rPr lang="es-ES_tradnl" dirty="0" smtClean="0"/>
              <a:t> </a:t>
            </a:r>
            <a:r>
              <a:rPr lang="es-ES_tradnl" dirty="0" err="1" smtClean="0"/>
              <a:t>advantage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58" y="2304994"/>
            <a:ext cx="5829228" cy="427939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18590" y="6507893"/>
            <a:ext cx="6906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00" dirty="0" smtClean="0"/>
              <a:t>http://</a:t>
            </a:r>
            <a:r>
              <a:rPr lang="es-ES_tradnl" sz="1500" dirty="0" err="1" smtClean="0"/>
              <a:t>www.olympum.com</a:t>
            </a:r>
            <a:r>
              <a:rPr lang="es-ES_tradnl" sz="1500" dirty="0" smtClean="0"/>
              <a:t>/</a:t>
            </a:r>
            <a:r>
              <a:rPr lang="es-ES_tradnl" sz="1500" dirty="0" err="1" smtClean="0"/>
              <a:t>architecture</a:t>
            </a:r>
            <a:r>
              <a:rPr lang="es-ES_tradnl" sz="1500" dirty="0" smtClean="0"/>
              <a:t>/</a:t>
            </a:r>
            <a:r>
              <a:rPr lang="es-ES_tradnl" sz="1500" dirty="0" err="1" smtClean="0"/>
              <a:t>the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nodejs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innovation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advantage</a:t>
            </a:r>
            <a:r>
              <a:rPr lang="es-ES_tradnl" sz="1500" dirty="0" smtClean="0"/>
              <a:t>/</a:t>
            </a:r>
            <a:endParaRPr lang="es-ES_tradnl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i</a:t>
            </a:r>
            <a:r>
              <a:rPr lang="es-ES_tradnl" dirty="0" err="1" smtClean="0"/>
              <a:t>nnovation</a:t>
            </a:r>
            <a:r>
              <a:rPr lang="es-ES_tradnl" dirty="0" smtClean="0"/>
              <a:t> </a:t>
            </a:r>
            <a:r>
              <a:rPr lang="es-ES_tradnl" dirty="0" err="1" smtClean="0"/>
              <a:t>advantage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58" y="2304994"/>
            <a:ext cx="5829228" cy="427939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18590" y="6507893"/>
            <a:ext cx="6906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00" dirty="0" smtClean="0"/>
              <a:t>http://</a:t>
            </a:r>
            <a:r>
              <a:rPr lang="es-ES_tradnl" sz="1500" dirty="0" err="1" smtClean="0"/>
              <a:t>www.olympum.com</a:t>
            </a:r>
            <a:r>
              <a:rPr lang="es-ES_tradnl" sz="1500" dirty="0" smtClean="0"/>
              <a:t>/</a:t>
            </a:r>
            <a:r>
              <a:rPr lang="es-ES_tradnl" sz="1500" dirty="0" err="1" smtClean="0"/>
              <a:t>architecture</a:t>
            </a:r>
            <a:r>
              <a:rPr lang="es-ES_tradnl" sz="1500" dirty="0" smtClean="0"/>
              <a:t>/</a:t>
            </a:r>
            <a:r>
              <a:rPr lang="es-ES_tradnl" sz="1500" dirty="0" err="1" smtClean="0"/>
              <a:t>the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nodejs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innovation</a:t>
            </a:r>
            <a:r>
              <a:rPr lang="es-ES_tradnl" sz="1500" dirty="0" smtClean="0"/>
              <a:t>-</a:t>
            </a:r>
            <a:r>
              <a:rPr lang="es-ES_tradnl" sz="1500" dirty="0" err="1" smtClean="0"/>
              <a:t>advantage</a:t>
            </a:r>
            <a:r>
              <a:rPr lang="es-ES_tradnl" sz="1500" dirty="0" smtClean="0"/>
              <a:t>/</a:t>
            </a:r>
            <a:endParaRPr lang="es-ES_tradnl" sz="1500" dirty="0"/>
          </a:p>
        </p:txBody>
      </p:sp>
      <p:sp>
        <p:nvSpPr>
          <p:cNvPr id="6" name="Elipse 5"/>
          <p:cNvSpPr/>
          <p:nvPr/>
        </p:nvSpPr>
        <p:spPr>
          <a:xfrm>
            <a:off x="5079786" y="2859200"/>
            <a:ext cx="275410" cy="225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Elipse 6"/>
          <p:cNvSpPr/>
          <p:nvPr/>
        </p:nvSpPr>
        <p:spPr>
          <a:xfrm>
            <a:off x="7129766" y="2859200"/>
            <a:ext cx="275410" cy="225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Elipse 7"/>
          <p:cNvSpPr/>
          <p:nvPr/>
        </p:nvSpPr>
        <p:spPr>
          <a:xfrm>
            <a:off x="3763337" y="2899000"/>
            <a:ext cx="275410" cy="225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0" name="Conector recto de flecha 9"/>
          <p:cNvCxnSpPr/>
          <p:nvPr/>
        </p:nvCxnSpPr>
        <p:spPr>
          <a:xfrm rot="5400000" flipH="1" flipV="1">
            <a:off x="2770690" y="3214716"/>
            <a:ext cx="1083162" cy="902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rot="5400000" flipH="1" flipV="1">
            <a:off x="4017685" y="3145263"/>
            <a:ext cx="1083163" cy="1041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875417" y="3124201"/>
            <a:ext cx="1254349" cy="1083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Lo obvio…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2787" y="3012142"/>
            <a:ext cx="8190489" cy="3388658"/>
          </a:xfrm>
        </p:spPr>
        <p:txBody>
          <a:bodyPr/>
          <a:lstStyle/>
          <a:p>
            <a:r>
              <a:rPr lang="es-ES_tradnl" dirty="0" err="1" smtClean="0"/>
              <a:t>Node.js</a:t>
            </a:r>
            <a:r>
              <a:rPr lang="es-ES_tradnl" dirty="0" smtClean="0"/>
              <a:t> =</a:t>
            </a:r>
          </a:p>
          <a:p>
            <a:pPr lvl="1"/>
            <a:r>
              <a:rPr lang="es-ES_tradnl" dirty="0" err="1" smtClean="0"/>
              <a:t>Node</a:t>
            </a:r>
            <a:r>
              <a:rPr lang="es-ES_tradnl" dirty="0" smtClean="0"/>
              <a:t>: Nodo. Un nodo de la red, que provee un servicio</a:t>
            </a:r>
          </a:p>
          <a:p>
            <a:pPr lvl="1"/>
            <a:r>
              <a:rPr lang="es-ES_tradnl" dirty="0" smtClean="0"/>
              <a:t>+ JS: </a:t>
            </a:r>
            <a:r>
              <a:rPr lang="es-ES_tradnl" dirty="0" err="1" smtClean="0"/>
              <a:t>Javascript</a:t>
            </a:r>
            <a:endParaRPr lang="es-ES_tradnl" dirty="0" smtClean="0"/>
          </a:p>
          <a:p>
            <a:pPr lvl="1"/>
            <a:endParaRPr lang="es-ES_tradnl" dirty="0" smtClean="0"/>
          </a:p>
          <a:p>
            <a:r>
              <a:rPr lang="es-ES_tradnl" dirty="0" smtClean="0"/>
              <a:t>“Una herramienta que permite hacer un servicio que se comunica con otros elementos de un entorno de red”</a:t>
            </a:r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que sirve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Hacer servicios</a:t>
            </a:r>
          </a:p>
          <a:p>
            <a:r>
              <a:rPr lang="es-ES_tradnl" dirty="0" smtClean="0"/>
              <a:t>Basados en eventos</a:t>
            </a:r>
          </a:p>
          <a:p>
            <a:r>
              <a:rPr lang="es-ES_tradnl" dirty="0" smtClean="0"/>
              <a:t>En </a:t>
            </a:r>
            <a:r>
              <a:rPr lang="es-ES_tradnl" dirty="0" err="1" smtClean="0"/>
              <a:t>Javascript</a:t>
            </a:r>
            <a:endParaRPr lang="es-ES_tradnl" dirty="0" smtClean="0"/>
          </a:p>
          <a:p>
            <a:endParaRPr lang="es-ES_trad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que sirve harto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Hacer servicios</a:t>
            </a:r>
          </a:p>
          <a:p>
            <a:pPr lvl="1"/>
            <a:r>
              <a:rPr lang="es-ES_tradnl" dirty="0" smtClean="0">
                <a:solidFill>
                  <a:srgbClr val="008000"/>
                </a:solidFill>
              </a:rPr>
              <a:t>Es bueno manejando ES</a:t>
            </a:r>
          </a:p>
          <a:p>
            <a:pPr lvl="1"/>
            <a:r>
              <a:rPr lang="es-ES_tradnl" dirty="0" smtClean="0">
                <a:solidFill>
                  <a:srgbClr val="FF6600"/>
                </a:solidFill>
              </a:rPr>
              <a:t>Es malo procesando datos</a:t>
            </a:r>
          </a:p>
          <a:p>
            <a:endParaRPr lang="es-ES_tradnl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3757526" y="4799677"/>
          <a:ext cx="5198639" cy="1859280"/>
        </p:xfrm>
        <a:graphic>
          <a:graphicData uri="http://schemas.openxmlformats.org/drawingml/2006/table">
            <a:tbl>
              <a:tblPr/>
              <a:tblGrid>
                <a:gridCol w="2599796"/>
                <a:gridCol w="2598843"/>
              </a:tblGrid>
              <a:tr h="3864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Acceso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Distancia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6111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CPU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15 ciclos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6111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RAM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250 ciclos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111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Disco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41.000.000 ciclos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6111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Red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-1" charset="0"/>
                          <a:ea typeface="Georgia" pitchFamily="-1" charset="0"/>
                          <a:cs typeface="Georgia" pitchFamily="-1" charset="0"/>
                          <a:sym typeface="Georgia" pitchFamily="-1" charset="0"/>
                        </a:rPr>
                        <a:t>240.000.000 ciclos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que sirve harto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2788" y="3012142"/>
            <a:ext cx="4160274" cy="3388658"/>
          </a:xfrm>
        </p:spPr>
        <p:txBody>
          <a:bodyPr/>
          <a:lstStyle/>
          <a:p>
            <a:r>
              <a:rPr lang="es-ES_tradnl" dirty="0" smtClean="0"/>
              <a:t>Basados en eventos</a:t>
            </a:r>
          </a:p>
          <a:p>
            <a:pPr lvl="1"/>
            <a:r>
              <a:rPr lang="es-ES_tradnl" dirty="0" smtClean="0">
                <a:solidFill>
                  <a:srgbClr val="008000"/>
                </a:solidFill>
              </a:rPr>
              <a:t>C</a:t>
            </a:r>
            <a:r>
              <a:rPr lang="es-ES_tradnl" dirty="0" smtClean="0">
                <a:solidFill>
                  <a:srgbClr val="008000"/>
                </a:solidFill>
              </a:rPr>
              <a:t>oncurrencia simple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s-ES_tradnl" dirty="0" smtClean="0">
                <a:solidFill>
                  <a:srgbClr val="FF6600"/>
                </a:solidFill>
              </a:rPr>
              <a:t>Paradigma distinto</a:t>
            </a:r>
          </a:p>
          <a:p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62" y="3654796"/>
            <a:ext cx="4270938" cy="32032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19000" y="3300763"/>
            <a:ext cx="4976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err="1" smtClean="0"/>
              <a:t>Select</a:t>
            </a:r>
            <a:r>
              <a:rPr lang="es-ES_tradnl" sz="1600" dirty="0" smtClean="0"/>
              <a:t> * </a:t>
            </a:r>
            <a:r>
              <a:rPr lang="es-ES_tradnl" sz="1600" dirty="0" err="1" smtClean="0"/>
              <a:t>from</a:t>
            </a:r>
            <a:r>
              <a:rPr lang="es-ES_tradnl" sz="1600" dirty="0" smtClean="0"/>
              <a:t> tabla &lt;con sus buenos </a:t>
            </a:r>
            <a:r>
              <a:rPr lang="es-ES_tradnl" sz="1600" dirty="0" err="1" smtClean="0"/>
              <a:t>joins</a:t>
            </a:r>
            <a:r>
              <a:rPr lang="es-ES_tradnl" sz="1600" dirty="0" smtClean="0"/>
              <a:t>&gt;</a:t>
            </a:r>
            <a:endParaRPr lang="es-ES_tradnl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que sirve harto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2788" y="3012142"/>
            <a:ext cx="4160274" cy="3388658"/>
          </a:xfrm>
        </p:spPr>
        <p:txBody>
          <a:bodyPr/>
          <a:lstStyle/>
          <a:p>
            <a:r>
              <a:rPr lang="es-ES_tradnl" dirty="0" smtClean="0"/>
              <a:t>En </a:t>
            </a:r>
            <a:r>
              <a:rPr lang="es-ES_tradnl" dirty="0" err="1" smtClean="0"/>
              <a:t>javascript</a:t>
            </a:r>
            <a:endParaRPr lang="es-ES_tradnl" dirty="0" smtClean="0"/>
          </a:p>
          <a:p>
            <a:pPr lvl="1"/>
            <a:r>
              <a:rPr lang="es-ES_tradnl" dirty="0" smtClean="0">
                <a:solidFill>
                  <a:srgbClr val="008000"/>
                </a:solidFill>
              </a:rPr>
              <a:t>Muy accesible</a:t>
            </a:r>
          </a:p>
          <a:p>
            <a:pPr lvl="1"/>
            <a:r>
              <a:rPr lang="es-ES_tradnl" dirty="0" smtClean="0">
                <a:solidFill>
                  <a:srgbClr val="FF6600"/>
                </a:solidFill>
              </a:rPr>
              <a:t>Muy accesible</a:t>
            </a:r>
          </a:p>
          <a:p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34" y="3100675"/>
            <a:ext cx="5009766" cy="375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8000"/>
                </a:solidFill>
              </a:rPr>
              <a:t>Lo bueno</a:t>
            </a:r>
            <a:endParaRPr lang="es-ES_tradnl" dirty="0">
              <a:solidFill>
                <a:srgbClr val="008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bueno manejando ES / Concurrencia simple: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2987" y="3736364"/>
            <a:ext cx="83576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Versi</a:t>
            </a:r>
            <a:r>
              <a:rPr lang="es-ES_tradnl" dirty="0" smtClean="0"/>
              <a:t>ón sincrónica:</a:t>
            </a:r>
          </a:p>
          <a:p>
            <a:endParaRPr lang="es-ES_tradnl" dirty="0" smtClean="0"/>
          </a:p>
          <a:p>
            <a:r>
              <a:rPr lang="es-ES_tradnl" dirty="0" smtClean="0"/>
              <a:t>Query1 = “SELECT * FROM </a:t>
            </a:r>
            <a:r>
              <a:rPr lang="es-ES_tradnl" dirty="0" err="1" smtClean="0"/>
              <a:t>GRAN_TABLA</a:t>
            </a:r>
            <a:r>
              <a:rPr lang="es-ES_tradnl" dirty="0" smtClean="0"/>
              <a:t>_1 con JOINS”</a:t>
            </a:r>
          </a:p>
          <a:p>
            <a:r>
              <a:rPr lang="es-ES_tradnl" dirty="0" smtClean="0"/>
              <a:t>Query2 = “SELECT </a:t>
            </a:r>
            <a:r>
              <a:rPr lang="es-ES_tradnl" dirty="0" smtClean="0"/>
              <a:t>* FROM </a:t>
            </a:r>
            <a:r>
              <a:rPr lang="es-ES_tradnl" dirty="0" err="1" smtClean="0"/>
              <a:t>GRAN_TABLA</a:t>
            </a:r>
            <a:r>
              <a:rPr lang="es-ES_tradnl" dirty="0" smtClean="0"/>
              <a:t>_2 con JOINS”</a:t>
            </a:r>
          </a:p>
          <a:p>
            <a:endParaRPr lang="es-ES_tradnl" dirty="0" smtClean="0"/>
          </a:p>
          <a:p>
            <a:r>
              <a:rPr lang="es-ES_tradnl" dirty="0" smtClean="0"/>
              <a:t>Seq1 = { Query1; dibuja el </a:t>
            </a:r>
            <a:r>
              <a:rPr lang="es-ES_tradnl" dirty="0" err="1" smtClean="0"/>
              <a:t>resultado(threadsafe</a:t>
            </a:r>
            <a:r>
              <a:rPr lang="es-ES_tradnl" dirty="0" smtClean="0"/>
              <a:t>) }</a:t>
            </a:r>
          </a:p>
          <a:p>
            <a:r>
              <a:rPr lang="es-ES_tradnl" dirty="0" smtClean="0"/>
              <a:t>Seq2 = { Query2; dibuja el </a:t>
            </a:r>
            <a:r>
              <a:rPr lang="es-ES_tradnl" dirty="0" err="1" smtClean="0"/>
              <a:t>resultado(threadsafe</a:t>
            </a:r>
            <a:r>
              <a:rPr lang="es-ES_tradnl" dirty="0" smtClean="0"/>
              <a:t>) }</a:t>
            </a:r>
          </a:p>
          <a:p>
            <a:endParaRPr lang="es-ES_tradnl" dirty="0" smtClean="0"/>
          </a:p>
          <a:p>
            <a:r>
              <a:rPr lang="es-ES_tradnl" dirty="0" smtClean="0"/>
              <a:t>	</a:t>
            </a:r>
            <a:r>
              <a:rPr lang="es-ES_tradnl" dirty="0" err="1" smtClean="0"/>
              <a:t>New</a:t>
            </a:r>
            <a:r>
              <a:rPr lang="es-ES_tradnl" dirty="0" smtClean="0"/>
              <a:t> </a:t>
            </a:r>
            <a:r>
              <a:rPr lang="es-ES_tradnl" dirty="0" err="1" smtClean="0"/>
              <a:t>Thread(Seq1</a:t>
            </a:r>
            <a:r>
              <a:rPr lang="es-ES_tradnl" dirty="0" smtClean="0"/>
              <a:t>).</a:t>
            </a:r>
            <a:r>
              <a:rPr lang="es-ES_tradnl" dirty="0" err="1" smtClean="0"/>
              <a:t>Start</a:t>
            </a:r>
            <a:r>
              <a:rPr lang="es-ES_tradnl" dirty="0" smtClean="0"/>
              <a:t>()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New</a:t>
            </a:r>
            <a:r>
              <a:rPr lang="es-ES_tradnl" dirty="0" smtClean="0"/>
              <a:t> </a:t>
            </a:r>
            <a:r>
              <a:rPr lang="es-ES_tradnl" dirty="0" err="1" smtClean="0"/>
              <a:t>Thread(Seq2</a:t>
            </a:r>
            <a:r>
              <a:rPr lang="es-ES_tradnl" dirty="0" smtClean="0"/>
              <a:t>).</a:t>
            </a:r>
            <a:r>
              <a:rPr lang="es-ES_tradnl" dirty="0" err="1" smtClean="0"/>
              <a:t>Start</a:t>
            </a:r>
            <a:r>
              <a:rPr lang="es-ES_tradnl" dirty="0" smtClean="0"/>
              <a:t>()</a:t>
            </a:r>
          </a:p>
          <a:p>
            <a:r>
              <a:rPr lang="es-ES_tradnl" dirty="0" smtClean="0"/>
              <a:t>	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4296980" y="6031468"/>
            <a:ext cx="12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GUI</a:t>
            </a:r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8000"/>
                </a:solidFill>
              </a:rPr>
              <a:t>Lo bueno</a:t>
            </a:r>
            <a:endParaRPr lang="es-ES_tradnl" dirty="0">
              <a:solidFill>
                <a:srgbClr val="008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bueno manejando ES / Concurrencia simple: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2987" y="3736364"/>
            <a:ext cx="835769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Versi</a:t>
            </a:r>
            <a:r>
              <a:rPr lang="es-ES_tradnl" dirty="0" smtClean="0"/>
              <a:t>ón asincrónica:</a:t>
            </a:r>
          </a:p>
          <a:p>
            <a:endParaRPr lang="es-ES_tradnl" dirty="0" smtClean="0"/>
          </a:p>
          <a:p>
            <a:r>
              <a:rPr lang="es-ES_tradnl" dirty="0" smtClean="0"/>
              <a:t>Query1 = “SELECT * FROM </a:t>
            </a:r>
            <a:r>
              <a:rPr lang="es-ES_tradnl" dirty="0" err="1" smtClean="0"/>
              <a:t>GRAN_TABLA</a:t>
            </a:r>
            <a:r>
              <a:rPr lang="es-ES_tradnl" dirty="0" smtClean="0"/>
              <a:t>_1 con JOINS”</a:t>
            </a:r>
          </a:p>
          <a:p>
            <a:r>
              <a:rPr lang="es-ES_tradnl" dirty="0" smtClean="0"/>
              <a:t>Query2 = “SELECT </a:t>
            </a:r>
            <a:r>
              <a:rPr lang="es-ES_tradnl" dirty="0" smtClean="0"/>
              <a:t>* FROM </a:t>
            </a:r>
            <a:r>
              <a:rPr lang="es-ES_tradnl" dirty="0" err="1" smtClean="0"/>
              <a:t>GRAN_TABLA</a:t>
            </a:r>
            <a:r>
              <a:rPr lang="es-ES_tradnl" dirty="0" smtClean="0"/>
              <a:t>_2 con JOINS”</a:t>
            </a:r>
          </a:p>
          <a:p>
            <a:endParaRPr lang="es-ES_tradnl" dirty="0" smtClean="0"/>
          </a:p>
          <a:p>
            <a:r>
              <a:rPr lang="es-ES_tradnl" dirty="0" smtClean="0"/>
              <a:t>Query1.</a:t>
            </a:r>
            <a:r>
              <a:rPr lang="es-ES_tradnl" dirty="0" err="1" smtClean="0"/>
              <a:t>onReady</a:t>
            </a:r>
            <a:r>
              <a:rPr lang="es-ES_tradnl" dirty="0" smtClean="0"/>
              <a:t> { dibuja el resultado }</a:t>
            </a:r>
          </a:p>
          <a:p>
            <a:r>
              <a:rPr lang="es-ES_tradnl" dirty="0" smtClean="0"/>
              <a:t>Query2.</a:t>
            </a:r>
            <a:r>
              <a:rPr lang="es-ES_tradnl" dirty="0" err="1" smtClean="0"/>
              <a:t>onReady</a:t>
            </a:r>
            <a:r>
              <a:rPr lang="es-ES_tradnl" dirty="0" smtClean="0"/>
              <a:t> { dibuja el resultado }</a:t>
            </a:r>
          </a:p>
          <a:p>
            <a:r>
              <a:rPr lang="es-ES_tradnl" dirty="0" smtClean="0"/>
              <a:t>	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4296980" y="6031468"/>
            <a:ext cx="12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GUI</a:t>
            </a:r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FF6600"/>
                </a:solidFill>
              </a:rPr>
              <a:t>Lo malo</a:t>
            </a:r>
            <a:endParaRPr lang="es-ES_tradnl" dirty="0">
              <a:solidFill>
                <a:srgbClr val="FF66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Malo procesando datos / Paradigma distinto</a:t>
            </a:r>
          </a:p>
          <a:p>
            <a:pPr lvl="6">
              <a:buNone/>
            </a:pP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683352" y="3529609"/>
            <a:ext cx="674627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Function</a:t>
            </a:r>
            <a:r>
              <a:rPr lang="es-ES_tradnl" dirty="0" smtClean="0"/>
              <a:t> PI() {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var</a:t>
            </a:r>
            <a:r>
              <a:rPr lang="es-ES_tradnl" dirty="0" smtClean="0"/>
              <a:t> </a:t>
            </a:r>
            <a:r>
              <a:rPr lang="es-ES_tradnl" dirty="0" err="1" smtClean="0"/>
              <a:t>pi</a:t>
            </a:r>
            <a:r>
              <a:rPr lang="es-ES_tradnl" dirty="0" smtClean="0"/>
              <a:t> = 0;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while</a:t>
            </a:r>
            <a:r>
              <a:rPr lang="es-ES_tradnl" dirty="0" smtClean="0"/>
              <a:t> (!</a:t>
            </a:r>
            <a:r>
              <a:rPr lang="es-ES_tradnl" dirty="0" err="1" smtClean="0"/>
              <a:t>pi</a:t>
            </a:r>
            <a:r>
              <a:rPr lang="es-ES_tradnl" dirty="0" smtClean="0"/>
              <a:t>) </a:t>
            </a:r>
            <a:r>
              <a:rPr lang="es-ES_tradnl" dirty="0" err="1" smtClean="0"/>
              <a:t>pi</a:t>
            </a:r>
            <a:r>
              <a:rPr lang="es-ES_tradnl" dirty="0" smtClean="0"/>
              <a:t> += 0.01;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return</a:t>
            </a:r>
            <a:r>
              <a:rPr lang="es-ES_tradnl" dirty="0" smtClean="0"/>
              <a:t> </a:t>
            </a:r>
            <a:r>
              <a:rPr lang="es-ES_tradnl" dirty="0" err="1" smtClean="0"/>
              <a:t>pi</a:t>
            </a:r>
            <a:r>
              <a:rPr lang="es-ES_tradnl" dirty="0" smtClean="0"/>
              <a:t>;</a:t>
            </a:r>
          </a:p>
          <a:p>
            <a:r>
              <a:rPr lang="es-ES_tradnl" dirty="0" smtClean="0"/>
              <a:t>}</a:t>
            </a:r>
          </a:p>
          <a:p>
            <a:r>
              <a:rPr lang="es-ES_tradnl" dirty="0" err="1" smtClean="0"/>
              <a:t>Inicia_la_interfaz_gui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Escucha_en_un_puerto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onClick</a:t>
            </a:r>
            <a:r>
              <a:rPr lang="es-ES_tradnl" dirty="0" smtClean="0"/>
              <a:t> = {</a:t>
            </a:r>
          </a:p>
          <a:p>
            <a:r>
              <a:rPr lang="es-ES_tradnl" dirty="0" smtClean="0"/>
              <a:t>	</a:t>
            </a:r>
            <a:r>
              <a:rPr lang="es-ES_tradnl" dirty="0" err="1" smtClean="0"/>
              <a:t>label</a:t>
            </a:r>
            <a:r>
              <a:rPr lang="es-ES_tradnl" dirty="0" smtClean="0"/>
              <a:t> = PI();</a:t>
            </a:r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5862201" y="4799677"/>
            <a:ext cx="279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rgbClr val="FFFFFF"/>
                </a:solidFill>
              </a:rPr>
              <a:t>“Es lento pero r</a:t>
            </a:r>
            <a:r>
              <a:rPr lang="es-ES_tradnl" dirty="0" smtClean="0">
                <a:solidFill>
                  <a:srgbClr val="FFFFFF"/>
                </a:solidFill>
              </a:rPr>
              <a:t>ápido”</a:t>
            </a:r>
            <a:endParaRPr lang="es-ES_tradnl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elo">
  <a:themeElements>
    <a:clrScheme name="Cielo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Cielo">
      <a:majorFont>
        <a:latin typeface="Arial Rounded MT Bold"/>
        <a:ea typeface=""/>
        <a:cs typeface=""/>
        <a:font script="Jpan" typeface="ＭＳ Ｐゴシック"/>
      </a:majorFont>
      <a:minorFont>
        <a:latin typeface="Arial Rounded MT Bold"/>
        <a:ea typeface=""/>
        <a:cs typeface=""/>
        <a:font script="Jpan" typeface="ＭＳ Ｐゴシック"/>
      </a:minorFont>
    </a:fontScheme>
    <a:fmtScheme name="Cielo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Cielo.thmx</Template>
  <TotalTime>911</TotalTime>
  <Words>519</Words>
  <Application>Microsoft Macintosh PowerPoint</Application>
  <PresentationFormat>Presentación en pantalla (4:3)</PresentationFormat>
  <Paragraphs>104</Paragraphs>
  <Slides>14</Slides>
  <Notes>0</Notes>
  <HiddenSlides>0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Cielo</vt:lpstr>
      <vt:lpstr>Cocinando con node…</vt:lpstr>
      <vt:lpstr>Lo obvio…</vt:lpstr>
      <vt:lpstr>Para que sirve</vt:lpstr>
      <vt:lpstr>Para que sirve harto</vt:lpstr>
      <vt:lpstr>Para que sirve harto</vt:lpstr>
      <vt:lpstr>Para que sirve harto</vt:lpstr>
      <vt:lpstr>Lo bueno</vt:lpstr>
      <vt:lpstr>Lo bueno</vt:lpstr>
      <vt:lpstr>Lo malo</vt:lpstr>
      <vt:lpstr>Lo malo</vt:lpstr>
      <vt:lpstr>Hibernación</vt:lpstr>
      <vt:lpstr>Porque es interesante</vt:lpstr>
      <vt:lpstr>The innovation advantage</vt:lpstr>
      <vt:lpstr>The innovation advantage</vt:lpstr>
    </vt:vector>
  </TitlesOfParts>
  <Company>Sofsis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Cocinando con node…</dc:title>
  <dc:creator>Phillip Neumann</dc:creator>
  <cp:lastModifiedBy>Phillip Neumann</cp:lastModifiedBy>
  <cp:revision>3</cp:revision>
  <dcterms:created xsi:type="dcterms:W3CDTF">2012-01-30T22:32:27Z</dcterms:created>
  <dcterms:modified xsi:type="dcterms:W3CDTF">2012-01-31T13:44:23Z</dcterms:modified>
</cp:coreProperties>
</file>